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61" r:id="rId2"/>
    <p:sldId id="336" r:id="rId3"/>
    <p:sldId id="276" r:id="rId4"/>
    <p:sldId id="279" r:id="rId5"/>
    <p:sldId id="341" r:id="rId6"/>
    <p:sldId id="342" r:id="rId7"/>
    <p:sldId id="268" r:id="rId8"/>
    <p:sldId id="337" r:id="rId9"/>
    <p:sldId id="340" r:id="rId10"/>
    <p:sldId id="356" r:id="rId11"/>
    <p:sldId id="357" r:id="rId12"/>
    <p:sldId id="338" r:id="rId13"/>
    <p:sldId id="269" r:id="rId14"/>
    <p:sldId id="33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4.png"/><Relationship Id="rId5" Type="http://schemas.openxmlformats.org/officeDocument/2006/relationships/image" Target="../media/image27.png"/><Relationship Id="rId10" Type="http://schemas.openxmlformats.org/officeDocument/2006/relationships/image" Target="../media/image33.png"/><Relationship Id="rId4" Type="http://schemas.openxmlformats.org/officeDocument/2006/relationships/image" Target="../media/image26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6.png"/><Relationship Id="rId7" Type="http://schemas.openxmlformats.org/officeDocument/2006/relationships/image" Target="../media/image4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37.png"/><Relationship Id="rId9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8.png"/><Relationship Id="rId4" Type="http://schemas.openxmlformats.org/officeDocument/2006/relationships/image" Target="../media/image3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10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00.png"/><Relationship Id="rId3" Type="http://schemas.openxmlformats.org/officeDocument/2006/relationships/image" Target="../media/image19.png"/><Relationship Id="rId7" Type="http://schemas.openxmlformats.org/officeDocument/2006/relationships/image" Target="../media/image200.png"/><Relationship Id="rId12" Type="http://schemas.openxmlformats.org/officeDocument/2006/relationships/image" Target="../media/image7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60.png"/><Relationship Id="rId5" Type="http://schemas.openxmlformats.org/officeDocument/2006/relationships/image" Target="../media/image21.png"/><Relationship Id="rId15" Type="http://schemas.openxmlformats.org/officeDocument/2006/relationships/image" Target="../media/image23.png"/><Relationship Id="rId10" Type="http://schemas.openxmlformats.org/officeDocument/2006/relationships/image" Target="../media/image50.png"/><Relationship Id="rId4" Type="http://schemas.openxmlformats.org/officeDocument/2006/relationships/image" Target="../media/image20.png"/><Relationship Id="rId9" Type="http://schemas.openxmlformats.org/officeDocument/2006/relationships/image" Target="../media/image40.png"/><Relationship Id="rId14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email me, ask in the Teams Student Center channel!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38683" y="305969"/>
                <a:ext cx="11239907" cy="1348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properties of exponents to rewrite the function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(1−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 Then find the percent rate of change.  Round to three decimal places.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−0.75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83" y="305969"/>
                <a:ext cx="11239907" cy="1348831"/>
              </a:xfrm>
              <a:prstGeom prst="rect">
                <a:avLst/>
              </a:prstGeom>
              <a:blipFill>
                <a:blip r:embed="rId2"/>
                <a:stretch>
                  <a:fillRect l="-597" t="-1810" r="-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273603" y="2333646"/>
                <a:ext cx="19625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−0.75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000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603" y="2333646"/>
                <a:ext cx="1962518" cy="400110"/>
              </a:xfrm>
              <a:prstGeom prst="rect">
                <a:avLst/>
              </a:prstGeom>
              <a:blipFill>
                <a:blip r:embed="rId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0773" y="2333646"/>
                <a:ext cx="70121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=−0.75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(less than 1) so this is decay</a:t>
                </a:r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773" y="2333646"/>
                <a:ext cx="7012166" cy="400110"/>
              </a:xfrm>
              <a:prstGeom prst="rect">
                <a:avLst/>
              </a:prstGeom>
              <a:blipFill>
                <a:blip r:embed="rId4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565138" y="2817567"/>
                <a:ext cx="17672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−0.75</m:t>
                            </m:r>
                          </m:sup>
                        </m:s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138" y="2817567"/>
                <a:ext cx="1767235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477202" y="2817567"/>
            <a:ext cx="629475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power of a power property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5400000">
            <a:off x="387767" y="5903601"/>
            <a:ext cx="457200" cy="274320"/>
          </a:xfrm>
          <a:prstGeom prst="triangle">
            <a:avLst/>
          </a:prstGeom>
          <a:solidFill>
            <a:srgbClr val="EE3338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853567" y="5840706"/>
                <a:ext cx="84390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function is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=(1−0.528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the rate of decay is .528 or 52.8%.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567" y="5840706"/>
                <a:ext cx="8439023" cy="400110"/>
              </a:xfrm>
              <a:prstGeom prst="rect">
                <a:avLst/>
              </a:prstGeom>
              <a:blipFill>
                <a:blip r:embed="rId6"/>
                <a:stretch>
                  <a:fillRect l="-723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8683" y="1891630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6ACE0-BF4F-45AF-8AF0-81A925FA247C}"/>
              </a:ext>
            </a:extLst>
          </p:cNvPr>
          <p:cNvSpPr txBox="1"/>
          <p:nvPr/>
        </p:nvSpPr>
        <p:spPr>
          <a:xfrm>
            <a:off x="4477202" y="3329742"/>
            <a:ext cx="629475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A60839-2AEE-4D50-AF01-829EC5062A5F}"/>
                  </a:ext>
                </a:extLst>
              </p:cNvPr>
              <p:cNvSpPr txBox="1"/>
              <p:nvPr/>
            </p:nvSpPr>
            <p:spPr>
              <a:xfrm>
                <a:off x="1568948" y="3267147"/>
                <a:ext cx="26830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4723665527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A60839-2AEE-4D50-AF01-829EC5062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948" y="3267147"/>
                <a:ext cx="2683012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67C16F-4562-464F-AE94-FA24D531B7E3}"/>
                  </a:ext>
                </a:extLst>
              </p:cNvPr>
              <p:cNvSpPr txBox="1"/>
              <p:nvPr/>
            </p:nvSpPr>
            <p:spPr>
              <a:xfrm>
                <a:off x="4477202" y="3828249"/>
                <a:ext cx="4895398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.472366527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=(1−</m:t>
                    </m:r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67C16F-4562-464F-AE94-FA24D531B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202" y="3828249"/>
                <a:ext cx="4895398" cy="605294"/>
              </a:xfrm>
              <a:prstGeom prst="rect">
                <a:avLst/>
              </a:prstGeom>
              <a:blipFill>
                <a:blip r:embed="rId8"/>
                <a:stretch>
                  <a:fillRect t="-5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00FE35C-FE5D-482B-8161-581DC7F18E4B}"/>
                  </a:ext>
                </a:extLst>
              </p:cNvPr>
              <p:cNvSpPr/>
              <p:nvPr/>
            </p:nvSpPr>
            <p:spPr>
              <a:xfrm>
                <a:off x="1437715" y="3832151"/>
                <a:ext cx="26332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.4723665527=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1−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00FE35C-FE5D-482B-8161-581DC7F18E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715" y="3832151"/>
                <a:ext cx="2633285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D26BB0-6B85-4969-8C17-92F3AD077AE2}"/>
                  </a:ext>
                </a:extLst>
              </p:cNvPr>
              <p:cNvSpPr txBox="1"/>
              <p:nvPr/>
            </p:nvSpPr>
            <p:spPr>
              <a:xfrm>
                <a:off x="4470773" y="4336779"/>
                <a:ext cx="6294756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D26BB0-6B85-4969-8C17-92F3AD077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773" y="4336779"/>
                <a:ext cx="6294756" cy="605294"/>
              </a:xfrm>
              <a:prstGeom prst="rect">
                <a:avLst/>
              </a:prstGeom>
              <a:blipFill>
                <a:blip r:embed="rId10"/>
                <a:stretch>
                  <a:fillRect l="-968" t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B2BCD62-4B78-434C-9BA2-C5882B9F6EF6}"/>
                  </a:ext>
                </a:extLst>
              </p:cNvPr>
              <p:cNvSpPr/>
              <p:nvPr/>
            </p:nvSpPr>
            <p:spPr>
              <a:xfrm>
                <a:off x="1426471" y="4324107"/>
                <a:ext cx="11823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≈.528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B2BCD62-4B78-434C-9BA2-C5882B9F6E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71" y="4324107"/>
                <a:ext cx="1182375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8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26" grpId="0" animBg="1"/>
      <p:bldP spid="27" grpId="0"/>
      <p:bldP spid="6" grpId="0"/>
      <p:bldP spid="11" grpId="0"/>
      <p:bldP spid="1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38683" y="305969"/>
                <a:ext cx="11239907" cy="1348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properties of exponents to rewrite the function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(1−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 Then find the percent rate of change.  Round to three decimal places.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0.5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0.8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83" y="305969"/>
                <a:ext cx="11239907" cy="1348831"/>
              </a:xfrm>
              <a:prstGeom prst="rect">
                <a:avLst/>
              </a:prstGeom>
              <a:blipFill>
                <a:blip r:embed="rId2"/>
                <a:stretch>
                  <a:fillRect l="-597" t="-1810" r="-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307893" y="2333646"/>
                <a:ext cx="19625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0.5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0.8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000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893" y="2333646"/>
                <a:ext cx="1962518" cy="400110"/>
              </a:xfrm>
              <a:prstGeom prst="rect">
                <a:avLst/>
              </a:prstGeom>
              <a:blipFill>
                <a:blip r:embed="rId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0773" y="2333646"/>
                <a:ext cx="70121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=0.8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(greater than 1) so this is growth</a:t>
                </a:r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773" y="2333646"/>
                <a:ext cx="7012166" cy="400110"/>
              </a:xfrm>
              <a:prstGeom prst="rect">
                <a:avLst/>
              </a:prstGeom>
              <a:blipFill>
                <a:blip r:embed="rId4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565138" y="2817567"/>
                <a:ext cx="17672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0.5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0.8</m:t>
                            </m:r>
                          </m:sup>
                        </m:s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138" y="2817567"/>
                <a:ext cx="1767235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477202" y="2817567"/>
            <a:ext cx="629475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power of a power property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5400000">
            <a:off x="387767" y="5903601"/>
            <a:ext cx="457200" cy="274320"/>
          </a:xfrm>
          <a:prstGeom prst="triangle">
            <a:avLst/>
          </a:prstGeom>
          <a:solidFill>
            <a:srgbClr val="EE3338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853567" y="5840706"/>
                <a:ext cx="88962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function is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=(1+1.226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the rate of growth is 1.226 or 122.6%.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567" y="5840706"/>
                <a:ext cx="8896223" cy="400110"/>
              </a:xfrm>
              <a:prstGeom prst="rect">
                <a:avLst/>
              </a:prstGeom>
              <a:blipFill>
                <a:blip r:embed="rId6"/>
                <a:stretch>
                  <a:fillRect l="-685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8683" y="1891630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6ACE0-BF4F-45AF-8AF0-81A925FA247C}"/>
              </a:ext>
            </a:extLst>
          </p:cNvPr>
          <p:cNvSpPr txBox="1"/>
          <p:nvPr/>
        </p:nvSpPr>
        <p:spPr>
          <a:xfrm>
            <a:off x="4477202" y="3329742"/>
            <a:ext cx="629475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A60839-2AEE-4D50-AF01-829EC5062A5F}"/>
                  </a:ext>
                </a:extLst>
              </p:cNvPr>
              <p:cNvSpPr txBox="1"/>
              <p:nvPr/>
            </p:nvSpPr>
            <p:spPr>
              <a:xfrm>
                <a:off x="1568948" y="3267147"/>
                <a:ext cx="26830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=0.5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2.2255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A60839-2AEE-4D50-AF01-829EC5062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948" y="3267147"/>
                <a:ext cx="2683012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67C16F-4562-464F-AE94-FA24D531B7E3}"/>
                  </a:ext>
                </a:extLst>
              </p:cNvPr>
              <p:cNvSpPr txBox="1"/>
              <p:nvPr/>
            </p:nvSpPr>
            <p:spPr>
              <a:xfrm>
                <a:off x="4477202" y="3828249"/>
                <a:ext cx="4895398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≈2.2255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=(1−</m:t>
                    </m:r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sz="2000" b="0" i="1" dirty="0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67C16F-4562-464F-AE94-FA24D531B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202" y="3828249"/>
                <a:ext cx="4895398" cy="605294"/>
              </a:xfrm>
              <a:prstGeom prst="rect">
                <a:avLst/>
              </a:prstGeom>
              <a:blipFill>
                <a:blip r:embed="rId8"/>
                <a:stretch>
                  <a:fillRect t="-5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00FE35C-FE5D-482B-8161-581DC7F18E4B}"/>
                  </a:ext>
                </a:extLst>
              </p:cNvPr>
              <p:cNvSpPr/>
              <p:nvPr/>
            </p:nvSpPr>
            <p:spPr>
              <a:xfrm>
                <a:off x="1437715" y="3832151"/>
                <a:ext cx="19199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.2255=1+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00FE35C-FE5D-482B-8161-581DC7F18E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715" y="3832151"/>
                <a:ext cx="191994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D26BB0-6B85-4969-8C17-92F3AD077AE2}"/>
                  </a:ext>
                </a:extLst>
              </p:cNvPr>
              <p:cNvSpPr txBox="1"/>
              <p:nvPr/>
            </p:nvSpPr>
            <p:spPr>
              <a:xfrm>
                <a:off x="4470773" y="4336779"/>
                <a:ext cx="6294756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D26BB0-6B85-4969-8C17-92F3AD077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773" y="4336779"/>
                <a:ext cx="6294756" cy="605294"/>
              </a:xfrm>
              <a:prstGeom prst="rect">
                <a:avLst/>
              </a:prstGeom>
              <a:blipFill>
                <a:blip r:embed="rId10"/>
                <a:stretch>
                  <a:fillRect l="-968" t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B2BCD62-4B78-434C-9BA2-C5882B9F6EF6}"/>
                  </a:ext>
                </a:extLst>
              </p:cNvPr>
              <p:cNvSpPr/>
              <p:nvPr/>
            </p:nvSpPr>
            <p:spPr>
              <a:xfrm>
                <a:off x="1426471" y="4324107"/>
                <a:ext cx="14677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≈1.2255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B2BCD62-4B78-434C-9BA2-C5882B9F6E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71" y="4324107"/>
                <a:ext cx="1467709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70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26" grpId="0" animBg="1"/>
      <p:bldP spid="27" grpId="0"/>
      <p:bldP spid="6" grpId="0"/>
      <p:bldP spid="11" grpId="0"/>
      <p:bldP spid="1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4124410" y="4471702"/>
            <a:ext cx="0" cy="55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349311" y="56755"/>
                <a:ext cx="978408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You and your friend each have accounts that earn annual interest compounded continuously. The balance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(in dollars) of your account after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years can be modeled by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4500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0.04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 The graph shows the balance of your friend’s account over time. Which account has a greater principal? Which has a greater balance after 10 years?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311" y="56755"/>
                <a:ext cx="9784080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623" t="-1843" r="-374" b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349311" y="2247035"/>
            <a:ext cx="9516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1. Understand the Problem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You are given a graph and an equation that represent account balances. You are asked to identify the account with the greater principal and the account with the greater balance after 10 years.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349311" y="3245514"/>
            <a:ext cx="978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2. Make a Plan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Use the equation to find your principal and account balance after 10 years. Then compare these values to the graph of your friend’s account.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349311" y="3953400"/>
                <a:ext cx="929440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3. Solve the Problem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The equation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4500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0.04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is of the form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US" sz="2000" dirty="0"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=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Pe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rt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where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4500. So, your principal is $4500. Your balance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when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is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311" y="3953400"/>
                <a:ext cx="9294405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656" t="-4310" r="-590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040745" y="4703896"/>
                <a:ext cx="38254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4500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0.04(</a:t>
                </a:r>
                <a:r>
                  <a:rPr lang="en-US" sz="2000" baseline="30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$6713.21.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745" y="4703896"/>
                <a:ext cx="3825482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754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644089" y="5124814"/>
                <a:ext cx="893570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Because the graph passes through (0, 4000), your friend’s principal is $4000. The graph also shows that the balance is about $7250 when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089" y="5124814"/>
                <a:ext cx="8935707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750" t="-3448" r="-341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Isosceles Triangle 25"/>
          <p:cNvSpPr/>
          <p:nvPr/>
        </p:nvSpPr>
        <p:spPr>
          <a:xfrm rot="5400000">
            <a:off x="2663530" y="6148967"/>
            <a:ext cx="457200" cy="274320"/>
          </a:xfrm>
          <a:prstGeom prst="triangle">
            <a:avLst/>
          </a:prstGeom>
          <a:solidFill>
            <a:srgbClr val="EE3338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124303" y="6034427"/>
            <a:ext cx="8485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So, your account has a greater principal, but your friend’s account has a greater balance after 10 years.</a:t>
            </a:r>
          </a:p>
        </p:txBody>
      </p:sp>
      <p:pic>
        <p:nvPicPr>
          <p:cNvPr id="1026" name="Picture 2" descr="D:\meenu\batch4\algebra\06\Ch 06\HSAlg2_t_0602_00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3" y="131601"/>
            <a:ext cx="2377440" cy="296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49311" y="1613559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0" grpId="0"/>
      <p:bldP spid="22" grpId="0"/>
      <p:bldP spid="23" grpId="0"/>
      <p:bldP spid="25" grpId="0"/>
      <p:bldP spid="26" grpId="0" animBg="1"/>
      <p:bldP spid="2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"/>
          <a:stretch/>
        </p:blipFill>
        <p:spPr bwMode="auto">
          <a:xfrm>
            <a:off x="54846" y="370687"/>
            <a:ext cx="3523926" cy="2530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56170" y="128705"/>
                <a:ext cx="858532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4. Look Back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Because your friend’s account has a lesser principal but a greater balance after 10 years, the average rate of change from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 to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should be greater for your friend’s account than for your account.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170" y="128705"/>
                <a:ext cx="8585323" cy="1015663"/>
              </a:xfrm>
              <a:prstGeom prst="rect">
                <a:avLst/>
              </a:prstGeom>
              <a:blipFill rotWithShape="1">
                <a:blip r:embed="rId3"/>
                <a:stretch>
                  <a:fillRect l="-781" t="-2395" r="-284" b="-10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066515" y="1322823"/>
                <a:ext cx="7040880" cy="915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Your account: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(10)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/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/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(0)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6713.21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4500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221.321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515" y="1322823"/>
                <a:ext cx="7040880" cy="915892"/>
              </a:xfrm>
              <a:prstGeom prst="rect">
                <a:avLst/>
              </a:prstGeom>
              <a:blipFill rotWithShape="1">
                <a:blip r:embed="rId4"/>
                <a:stretch>
                  <a:fillRect l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83427" y="1556341"/>
            <a:ext cx="3200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You can also use this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reasoning to conclude that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your friend’s account has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a greater annual interest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rate than your account.</a:t>
            </a:r>
            <a:endParaRPr lang="en-US" sz="16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079901" y="2066634"/>
                <a:ext cx="7772400" cy="608115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Your friend’s account: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(10)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(0)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7250 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325</a:t>
                </a:r>
                <a:endParaRPr lang="en-US" sz="3200" baseline="30000" dirty="0">
                  <a:solidFill>
                    <a:srgbClr val="EE333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901" y="2066634"/>
                <a:ext cx="7772400" cy="608115"/>
              </a:xfrm>
              <a:prstGeom prst="rect">
                <a:avLst/>
              </a:prstGeom>
              <a:blipFill rotWithShape="1">
                <a:blip r:embed="rId5"/>
                <a:stretch>
                  <a:fillRect l="-784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\\10.66.3.82\art\ART_WORK_IN_PROCESS\46_Larson Text\Larson Powerpoint project\1_Source Files\Batch 4\Algebra_2\Algebra_2\06\hsnb_alg2_pe_06_img\MAKING-CONJECTURE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35" y="960832"/>
            <a:ext cx="2086126" cy="53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8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307, #3-35 odd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6. 2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The Natural Base </a:t>
            </a:r>
            <a:r>
              <a:rPr lang="en-US" sz="2800" b="1" i="1" dirty="0"/>
              <a:t>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04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000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Learn what the Natural Base </a:t>
            </a:r>
            <a:r>
              <a:rPr lang="en-US" sz="2000" i="1" dirty="0"/>
              <a:t>e </a:t>
            </a:r>
            <a:r>
              <a:rPr lang="en-US" sz="2000" dirty="0"/>
              <a:t>is, and how it is used in real-world problems.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Graph natural base exponential functions and interpret them.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735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Natural base </a:t>
            </a:r>
            <a:r>
              <a:rPr lang="en-US" sz="2400" i="1" dirty="0"/>
              <a:t>e</a:t>
            </a:r>
            <a:r>
              <a:rPr lang="en-US" sz="2400" dirty="0"/>
              <a:t>, p. 304 </a:t>
            </a:r>
          </a:p>
          <a:p>
            <a:endParaRPr lang="en-US" sz="2400" dirty="0"/>
          </a:p>
          <a:p>
            <a:r>
              <a:rPr lang="en-US" sz="2400" b="1" dirty="0"/>
              <a:t>Previous</a:t>
            </a:r>
            <a:r>
              <a:rPr lang="en-US" sz="2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Irrational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Properties of exponents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Percent increase/decrease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Compound interest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A0D030-2F2A-4B13-902D-9634E1DC4801}"/>
                  </a:ext>
                </a:extLst>
              </p:cNvPr>
              <p:cNvSpPr txBox="1"/>
              <p:nvPr/>
            </p:nvSpPr>
            <p:spPr>
              <a:xfrm>
                <a:off x="599089" y="620110"/>
                <a:ext cx="11996033" cy="6055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Can you name some of the special numbers we have worked with?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Pi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dirty="0"/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~3.1415962  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 irrational number 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circumference of a circle divided by its diam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i="1" dirty="0"/>
                  <a:t> 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2400" i="1" dirty="0"/>
                  <a:t> 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imaginary number 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found all over the place for example in electronics</a:t>
                </a:r>
              </a:p>
              <a:p>
                <a:endParaRPr lang="en-US" sz="2400" i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A0D030-2F2A-4B13-902D-9634E1DC4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89" y="620110"/>
                <a:ext cx="11996033" cy="6055632"/>
              </a:xfrm>
              <a:prstGeom prst="rect">
                <a:avLst/>
              </a:prstGeom>
              <a:blipFill>
                <a:blip r:embed="rId2"/>
                <a:stretch>
                  <a:fillRect l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52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A0D030-2F2A-4B13-902D-9634E1DC4801}"/>
                  </a:ext>
                </a:extLst>
              </p:cNvPr>
              <p:cNvSpPr txBox="1"/>
              <p:nvPr/>
            </p:nvSpPr>
            <p:spPr>
              <a:xfrm>
                <a:off x="599089" y="620110"/>
                <a:ext cx="11996033" cy="5018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Today we learn a new one! </a:t>
                </a:r>
                <a:endParaRPr lang="en-US" sz="2400" b="1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sz="24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Called the “natural base” (we will see why in a few days)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~2.718281828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Easy to remember: 2.7 1828 1828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 irrational number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Turns out to be a very common number!  For example, used in finance.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Also called “Euler’s number” after the mathematician who discovered it.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…by the way, Euler is pronounced “oiler” </a:t>
                </a:r>
                <a:r>
                  <a:rPr lang="en-US" sz="2400" dirty="0">
                    <a:sym typeface="Wingdings" panose="05000000000000000000" pitchFamily="2" charset="2"/>
                  </a:rPr>
                  <a:t>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A0D030-2F2A-4B13-902D-9634E1DC4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89" y="620110"/>
                <a:ext cx="11996033" cy="5018682"/>
              </a:xfrm>
              <a:prstGeom prst="rect">
                <a:avLst/>
              </a:prstGeom>
              <a:blipFill>
                <a:blip r:embed="rId2"/>
                <a:stretch>
                  <a:fillRect l="-762" b="-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0BFC7B8-EF92-4CDE-8304-25DA24C55AFC}"/>
              </a:ext>
            </a:extLst>
          </p:cNvPr>
          <p:cNvSpPr/>
          <p:nvPr/>
        </p:nvSpPr>
        <p:spPr>
          <a:xfrm>
            <a:off x="4377420" y="620110"/>
            <a:ext cx="343715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/>
              <a:t>The Natural Base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715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10.66.3.82\art\ART_WORK_IN_PROCESS\46_Larson Text\Larson Powerpoint project\1_Source Files\Batch 3\Algebra_1\PNG\2.1\mg-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9" y="255673"/>
            <a:ext cx="3827370" cy="511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995030" y="328531"/>
            <a:ext cx="3071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Simplify each expression.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995029" y="965518"/>
                <a:ext cx="12675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en-US" sz="2000" b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  <a:sym typeface="Symbol"/>
                      </a:rPr>
                      <m:t></m:t>
                    </m:r>
                    <m:r>
                      <m:rPr>
                        <m:nor/>
                      </m:rPr>
                      <a:rPr lang="en-US" sz="2000" b="0" i="1" dirty="0" smtClean="0">
                        <a:cs typeface="Arial" panose="020B0604020202020204" pitchFamily="34" charset="0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sz="2000" b="0" i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029" y="965518"/>
                <a:ext cx="1267507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4808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597515" y="858838"/>
                <a:ext cx="1069975" cy="599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en-US" sz="2000" b="0" i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000" b="0" i="0" baseline="30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000" b="0" i="0" baseline="30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515" y="858838"/>
                <a:ext cx="1069975" cy="599844"/>
              </a:xfrm>
              <a:prstGeom prst="rect">
                <a:avLst/>
              </a:prstGeom>
              <a:blipFill rotWithShape="1">
                <a:blip r:embed="rId4"/>
                <a:stretch>
                  <a:fillRect l="-5682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9284910" y="973138"/>
                <a:ext cx="135445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14:m>
                  <m:oMath xmlns:m="http://schemas.openxmlformats.org/officeDocument/2006/math">
                    <m:r>
                      <a:rPr lang="en-US" sz="2000" b="1" i="0" dirty="0" smtClean="0"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(3</m:t>
                    </m:r>
                    <m:r>
                      <m:rPr>
                        <m:nor/>
                      </m:rPr>
                      <a:rPr lang="en-US" sz="2000" i="1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en-US" sz="2000" baseline="30000">
                        <a:latin typeface="Cambria Math" pitchFamily="18" charset="0"/>
                        <a:ea typeface="Cambria Math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r>
                      <m:rPr>
                        <m:nor/>
                      </m:rPr>
                      <a:rPr lang="en-US" sz="2000" i="1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910" y="973138"/>
                <a:ext cx="1354454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4505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995029" y="2255611"/>
                <a:ext cx="21820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en-US" sz="2000" b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  <a:sym typeface="Symbol"/>
                      </a:rPr>
                      <m:t></m:t>
                    </m:r>
                    <m:r>
                      <m:rPr>
                        <m:nor/>
                      </m:rPr>
                      <a:rPr lang="en-US" sz="2000" b="0" i="1" dirty="0" smtClean="0">
                        <a:cs typeface="Arial" panose="020B0604020202020204" pitchFamily="34" charset="0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sz="2000" b="0" i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i="1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en-US" sz="2000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000" i="0" baseline="16000" dirty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  <m:r>
                      <m:rPr>
                        <m:nor/>
                      </m:rPr>
                      <a:rPr lang="en-US" sz="2000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029" y="2255611"/>
                <a:ext cx="218204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2793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597515" y="2154238"/>
                <a:ext cx="2266950" cy="602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en-US" sz="2000" b="0" i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000" b="0" i="0" baseline="30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000" b="0" i="0" baseline="30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b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r>
                      <m:rPr>
                        <m:nor/>
                      </m:rPr>
                      <a:rPr lang="en-US" sz="2000" b="0" i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5 </m:t>
                    </m:r>
                    <m:r>
                      <m:rPr>
                        <m:nor/>
                      </m:rPr>
                      <a:rPr lang="en-US" sz="2000" baseline="30000">
                        <a:latin typeface="Cambria Math" pitchFamily="18" charset="0"/>
                        <a:ea typeface="Cambria Math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baseline="30000" smtClean="0">
                        <a:latin typeface="Cambria Math" pitchFamily="18" charset="0"/>
                        <a:ea typeface="Cambria Math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515" y="2154238"/>
                <a:ext cx="2266950" cy="602857"/>
              </a:xfrm>
              <a:prstGeom prst="rect">
                <a:avLst/>
              </a:prstGeom>
              <a:blipFill rotWithShape="1">
                <a:blip r:embed="rId7"/>
                <a:stretch>
                  <a:fillRect l="-2688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9284910" y="2255611"/>
                <a:ext cx="27089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14:m>
                  <m:oMath xmlns:m="http://schemas.openxmlformats.org/officeDocument/2006/math">
                    <m:r>
                      <a:rPr lang="en-US" sz="2000" b="1" i="0" dirty="0" smtClean="0"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(3</m:t>
                    </m:r>
                    <m:r>
                      <m:rPr>
                        <m:nor/>
                      </m:rPr>
                      <a:rPr lang="en-US" sz="2000" i="1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en-US" sz="2000" baseline="300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r>
                      <m:rPr>
                        <m:nor/>
                      </m:rPr>
                      <a:rPr lang="en-US" sz="2000" i="1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b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b="0" i="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2000" i="1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en-US" sz="2000" baseline="30000">
                        <a:latin typeface="Cambria Math" pitchFamily="18" charset="0"/>
                        <a:ea typeface="Cambria Math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r>
                      <m:rPr>
                        <m:nor/>
                      </m:rPr>
                      <a:rPr lang="en-US" sz="2000" i="1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sz="2000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910" y="2255611"/>
                <a:ext cx="2708910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2252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7489616" y="2857749"/>
                <a:ext cx="733425" cy="546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US" sz="2000" b="0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</m:t>
                      </m:r>
                    </m:oMath>
                  </m:oMathPara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616" y="2857749"/>
                <a:ext cx="733425" cy="54688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441880" y="2857749"/>
                <a:ext cx="996314" cy="546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9</m:t>
                      </m:r>
                      <m:r>
                        <m:rPr>
                          <m:nor/>
                        </m:rPr>
                        <a:rPr lang="en-US" sz="20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sz="2000" baseline="30000">
                          <a:latin typeface="Cambria Math" pitchFamily="18" charset="0"/>
                          <a:ea typeface="Cambria Math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000" b="0" i="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8</m:t>
                      </m:r>
                      <m:r>
                        <m:rPr>
                          <m:nor/>
                        </m:rPr>
                        <a:rPr lang="en-US" sz="2000" i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</m:oMath>
                  </m:oMathPara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1880" y="2857749"/>
                <a:ext cx="996314" cy="54688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441880" y="3454358"/>
                <a:ext cx="771524" cy="836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</m:t>
                          </m:r>
                          <m:r>
                            <m:rPr>
                              <m:nor/>
                            </m:rPr>
                            <a:rPr lang="en-US" sz="2000" b="0" i="0" baseline="30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2000" i="1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x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1880" y="3454358"/>
                <a:ext cx="771524" cy="8368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002503" y="2857749"/>
                <a:ext cx="733425" cy="546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0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sz="2000" b="0" i="0" baseline="30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9</m:t>
                      </m:r>
                    </m:oMath>
                  </m:oMathPara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503" y="2857749"/>
                <a:ext cx="733425" cy="54688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md.iquebal\Desktop\Immu\Batch_04-Algebra 2\PNG\HSAlg2_t_0602_00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8" y="2499195"/>
            <a:ext cx="2787305" cy="191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91670" y="959589"/>
            <a:ext cx="32457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can use a calculator to check the equivalence of numerical expressions involving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91670" y="459846"/>
            <a:ext cx="1054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endParaRPr lang="en-US" sz="2000" b="1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029" y="1613218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5086050" y="2255611"/>
            <a:ext cx="102519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542956" y="2154238"/>
            <a:ext cx="1374849" cy="60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479980" y="2255611"/>
            <a:ext cx="135388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2A1FD9-0490-4B9A-8C75-D4AAB417A547}"/>
                  </a:ext>
                </a:extLst>
              </p:cNvPr>
              <p:cNvSpPr txBox="1"/>
              <p:nvPr/>
            </p:nvSpPr>
            <p:spPr>
              <a:xfrm>
                <a:off x="3780440" y="5050644"/>
                <a:ext cx="8407750" cy="12003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…these are very simple, just pretend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 is a variable and simplify!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…just remember it is *NOT* a variable, it is 2.718281828…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2A1FD9-0490-4B9A-8C75-D4AAB417A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440" y="5050644"/>
                <a:ext cx="8407750" cy="1200329"/>
              </a:xfrm>
              <a:prstGeom prst="rect">
                <a:avLst/>
              </a:prstGeom>
              <a:blipFill>
                <a:blip r:embed="rId14"/>
                <a:stretch>
                  <a:fillRect l="-1014" t="-3535" b="-1060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51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9" grpId="0"/>
      <p:bldP spid="20" grpId="0"/>
      <p:bldP spid="27" grpId="0"/>
      <p:bldP spid="28" grpId="0"/>
      <p:bldP spid="4" grpId="0"/>
      <p:bldP spid="2" grpId="0" animBg="1"/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A87390-1808-4BF8-829A-DFF0546ECAF1}"/>
                  </a:ext>
                </a:extLst>
              </p:cNvPr>
              <p:cNvSpPr txBox="1"/>
              <p:nvPr/>
            </p:nvSpPr>
            <p:spPr>
              <a:xfrm>
                <a:off x="457200" y="487943"/>
                <a:ext cx="112776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Natural Base Exponential Functions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Exponential functions using the natural base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 as the base of the exponent.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Generalize form: </a:t>
                </a:r>
              </a:p>
              <a:p>
                <a:endParaRPr lang="en-US" sz="24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/>
                  <a:t>, the function is an exponential growth function.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/>
                  <a:t>, the function is an exponential decay function.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A87390-1808-4BF8-829A-DFF0546EC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7943"/>
                <a:ext cx="11277600" cy="3693319"/>
              </a:xfrm>
              <a:prstGeom prst="rect">
                <a:avLst/>
              </a:prstGeom>
              <a:blipFill>
                <a:blip r:embed="rId2"/>
                <a:stretch>
                  <a:fillRect l="-811" t="-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9563FF-FC88-4327-8DA4-62C83B408245}"/>
                  </a:ext>
                </a:extLst>
              </p:cNvPr>
              <p:cNvSpPr txBox="1"/>
              <p:nvPr/>
            </p:nvSpPr>
            <p:spPr>
              <a:xfrm>
                <a:off x="2750820" y="1813691"/>
                <a:ext cx="2095499" cy="64633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9563FF-FC88-4327-8DA4-62C83B408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820" y="1813691"/>
                <a:ext cx="209549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7768CF9-0452-433A-B9D4-8FAFC8F8D0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2510" y="4066340"/>
            <a:ext cx="3405060" cy="25853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BCD05D-967E-4327-B886-A747B86D63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7706" y="4048827"/>
            <a:ext cx="3400091" cy="258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:\BI-HighSchool-2019\Digital Examples\Algebra 2\ART\png\HSAlg2_de_0602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980" y="4419364"/>
            <a:ext cx="2583840" cy="235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K:\BI-HighSchool-2019\Digital Examples\Algebra 2\ART\png\HSAlg2_de_0602_001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37" y="4441798"/>
            <a:ext cx="2219683" cy="214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K:\BI-HighSchool-2019\Digital Examples\Algebra 2\ART\png\HSAlg2_de_0602_0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066" y="4419364"/>
            <a:ext cx="2583840" cy="235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K:\BI-HighSchool-2019\Digital Examples\Algebra 2\ART\png\HSAlg2_de_0602_000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644" y="4421525"/>
            <a:ext cx="1869206" cy="217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1934" y="1792223"/>
            <a:ext cx="2926080" cy="4377578"/>
            <a:chOff x="93437" y="3163702"/>
            <a:chExt cx="2760813" cy="3753018"/>
          </a:xfrm>
        </p:grpSpPr>
        <p:pic>
          <p:nvPicPr>
            <p:cNvPr id="3" name="Picture 4" descr="C:\Users\md.iquebal\Desktop\Immu\Batch_04-Algebra 2\PNGGG\3.pn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444" b="11784"/>
            <a:stretch/>
          </p:blipFill>
          <p:spPr bwMode="auto">
            <a:xfrm>
              <a:off x="93437" y="3163702"/>
              <a:ext cx="2760813" cy="2671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" descr="C:\Users\md.iquebal\Desktop\Immu\Batch_04-Algebra 2\PNGGG\3.pn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519"/>
            <a:stretch/>
          </p:blipFill>
          <p:spPr bwMode="auto">
            <a:xfrm>
              <a:off x="93437" y="4077524"/>
              <a:ext cx="2760813" cy="2839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045653" y="23368"/>
            <a:ext cx="909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Tell whether each function represents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exponential growth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exponential decay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Then graph the function.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/>
              <p:cNvGraphicFramePr>
                <a:graphicFrameLocks noGrp="1"/>
              </p:cNvGraphicFramePr>
              <p:nvPr/>
            </p:nvGraphicFramePr>
            <p:xfrm>
              <a:off x="3450772" y="3401109"/>
              <a:ext cx="3383281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656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927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727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194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327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endParaRPr lang="en-US" sz="2000" b="1" i="1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  <a:endParaRPr lang="en-US" sz="2000" b="1" i="1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1.10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8.15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1292677"/>
                  </p:ext>
                </p:extLst>
              </p:nvPr>
            </p:nvGraphicFramePr>
            <p:xfrm>
              <a:off x="3450772" y="3401109"/>
              <a:ext cx="3383281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65642"/>
                    <a:gridCol w="692773"/>
                    <a:gridCol w="772708"/>
                    <a:gridCol w="719418"/>
                    <a:gridCol w="732740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endParaRPr lang="en-US" sz="2000" b="1" i="1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66667" t="-1333" r="-321053" b="-1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149606" t="-1333" r="-188189" b="-1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  <a:endParaRPr lang="en-US" sz="2000" b="1" i="1" dirty="0" smtClean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1.10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8.15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057283" y="732596"/>
                <a:ext cx="12675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a. </a:t>
                </a:r>
                <a:r>
                  <a:rPr lang="pt-BR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pt-BR" sz="20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b="0" i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</m:oMath>
                </a14:m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283" y="732596"/>
                <a:ext cx="1267506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5314" t="-6061" r="-1449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7476088" y="732596"/>
                <a:ext cx="18469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b. </a:t>
                </a:r>
                <a:r>
                  <a:rPr lang="pt-BR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pt-BR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pt-BR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pt-BR" sz="2000" baseline="30000" dirty="0">
                    <a:latin typeface="Cambria Math" pitchFamily="18" charset="0"/>
                    <a:ea typeface="Cambria Math" pitchFamily="18" charset="0"/>
                    <a:cs typeface="Arial" panose="020B0604020202020204" pitchFamily="34" charset="0"/>
                  </a:rPr>
                  <a:t>−</a:t>
                </a:r>
                <a:r>
                  <a:rPr lang="pt-BR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0.5</a:t>
                </a:r>
                <a:r>
                  <a:rPr lang="pt-BR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088" y="732596"/>
                <a:ext cx="1846901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330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3057283" y="1717837"/>
            <a:ext cx="3931920" cy="1463040"/>
            <a:chOff x="2925151" y="1487058"/>
            <a:chExt cx="4031569" cy="132343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C156E29-3D25-4949-84B3-150AABEA8ED7}"/>
                </a:ext>
              </a:extLst>
            </p:cNvPr>
            <p:cNvSpPr txBox="1"/>
            <p:nvPr/>
          </p:nvSpPr>
          <p:spPr>
            <a:xfrm>
              <a:off x="2925151" y="1487058"/>
              <a:ext cx="442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800"/>
                </a:spcBef>
                <a:spcAft>
                  <a:spcPts val="1200"/>
                </a:spcAft>
              </a:pP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a.</a:t>
              </a:r>
              <a:endParaRPr lang="en-US" sz="2000" i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/>
                <p:nvPr/>
              </p:nvSpPr>
              <p:spPr>
                <a:xfrm>
                  <a:off x="3207680" y="1487058"/>
                  <a:ext cx="3749040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1800"/>
                    </a:spcBef>
                    <a:spcAft>
                      <a:spcPts val="1200"/>
                    </a:spcAft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Because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3 is positive and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 is positive, the function is an exponential growth function. Use a table to graph the function.</a:t>
                  </a:r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7680" y="1487058"/>
                  <a:ext cx="3749040" cy="1323439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1833" t="-1667" r="-2833" b="-1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9" name="Table 38"/>
              <p:cNvGraphicFramePr>
                <a:graphicFrameLocks noGrp="1"/>
              </p:cNvGraphicFramePr>
              <p:nvPr/>
            </p:nvGraphicFramePr>
            <p:xfrm>
              <a:off x="7881846" y="3401109"/>
              <a:ext cx="3383281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26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16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8015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668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7350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endParaRPr lang="en-US" sz="2000" b="1" i="1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  <a:endParaRPr lang="en-US" sz="2000" b="1" i="1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7.39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9" name="Table 3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7565641"/>
                  </p:ext>
                </p:extLst>
              </p:nvPr>
            </p:nvGraphicFramePr>
            <p:xfrm>
              <a:off x="7881846" y="3401109"/>
              <a:ext cx="3383281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2638"/>
                    <a:gridCol w="720163"/>
                    <a:gridCol w="680154"/>
                    <a:gridCol w="666818"/>
                    <a:gridCol w="77350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endParaRPr lang="en-US" sz="2000" b="1" i="1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11"/>
                          <a:stretch>
                            <a:fillRect l="-76271" t="-1333" r="-294915" b="-1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11"/>
                          <a:stretch>
                            <a:fillRect l="-185714" t="-1333" r="-210714" b="-1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  <a:endParaRPr lang="en-US" sz="2000" b="1" i="1" dirty="0" smtClean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7.39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6" name="Group 5"/>
          <p:cNvGrpSpPr/>
          <p:nvPr/>
        </p:nvGrpSpPr>
        <p:grpSpPr>
          <a:xfrm>
            <a:off x="7476088" y="1717837"/>
            <a:ext cx="3940130" cy="1631216"/>
            <a:chOff x="7854472" y="1487058"/>
            <a:chExt cx="3940130" cy="14755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C156E29-3D25-4949-84B3-150AABEA8ED7}"/>
                </a:ext>
              </a:extLst>
            </p:cNvPr>
            <p:cNvSpPr txBox="1"/>
            <p:nvPr/>
          </p:nvSpPr>
          <p:spPr>
            <a:xfrm>
              <a:off x="7854472" y="1487058"/>
              <a:ext cx="442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800"/>
                </a:spcBef>
                <a:spcAft>
                  <a:spcPts val="1200"/>
                </a:spcAft>
              </a:pP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b.</a:t>
              </a:r>
              <a:endParaRPr lang="en-US" sz="2000" i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/>
                <p:nvPr/>
              </p:nvSpPr>
              <p:spPr>
                <a:xfrm>
                  <a:off x="8137002" y="1487058"/>
                  <a:ext cx="3657600" cy="14755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1800"/>
                    </a:spcBef>
                    <a:spcAft>
                      <a:spcPts val="1200"/>
                    </a:spcAft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Because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 is positive and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0.5 is negative, the function is an exponential decay function. Use a table to graph the function.</a:t>
                  </a: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7002" y="1487058"/>
                  <a:ext cx="3657600" cy="1475568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1833" t="-1493" r="-167" b="-59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95615" y="1846782"/>
            <a:ext cx="3017520" cy="4108091"/>
            <a:chOff x="122119" y="1846782"/>
            <a:chExt cx="3017520" cy="410809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C156E29-3D25-4949-84B3-150AABEA8ED7}"/>
                </a:ext>
              </a:extLst>
            </p:cNvPr>
            <p:cNvSpPr txBox="1"/>
            <p:nvPr/>
          </p:nvSpPr>
          <p:spPr>
            <a:xfrm>
              <a:off x="122119" y="1846782"/>
              <a:ext cx="3017520" cy="1554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800"/>
                </a:spcBef>
                <a:spcAft>
                  <a:spcPts val="1200"/>
                </a:spcAft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You can rewrite natural base exponential functions to find percent rates of change. In Example 2(b),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/>
                <p:nvPr/>
              </p:nvSpPr>
              <p:spPr>
                <a:xfrm>
                  <a:off x="497601" y="3398977"/>
                  <a:ext cx="16645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1800"/>
                    </a:spcBef>
                    <a:spcAft>
                      <a:spcPts val="1200"/>
                    </a:spcAft>
                  </a:pPr>
                  <a:r>
                    <a:rPr lang="pt-BR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</a:t>
                  </a:r>
                  <a:r>
                    <a:rPr lang="pt-BR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</a:t>
                  </a:r>
                  <a:r>
                    <a:rPr lang="pt-BR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pt-BR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pt-BR" sz="2000" i="1" dirty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pt-BR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pt-BR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</a:t>
                  </a:r>
                  <a:r>
                    <a:rPr lang="pt-BR" sz="2000" baseline="30000" dirty="0">
                      <a:latin typeface="Cambria Math" pitchFamily="18" charset="0"/>
                      <a:ea typeface="Cambria Math" pitchFamily="18" charset="0"/>
                      <a:cs typeface="Arial" panose="020B0604020202020204" pitchFamily="34" charset="0"/>
                    </a:rPr>
                    <a:t>−</a:t>
                  </a:r>
                  <a:r>
                    <a:rPr lang="pt-BR" sz="20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0.5</a:t>
                  </a:r>
                  <a:r>
                    <a:rPr lang="pt-BR" sz="2000" i="1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endPara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601" y="3398977"/>
                  <a:ext cx="1664522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3663" t="-6154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936327" y="3774061"/>
                  <a:ext cx="120417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ts val="1800"/>
                    </a:spcBef>
                    <a:spcAft>
                      <a:spcPts val="1200"/>
                    </a:spcAft>
                  </a:pPr>
                  <a14:m>
                    <m:oMath xmlns:m="http://schemas.openxmlformats.org/officeDocument/2006/math">
                      <m:r>
                        <a:rPr lang="pt-BR" sz="2000" i="1" dirty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a14:m>
                  <a:r>
                    <a:rPr lang="pt-BR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(</a:t>
                  </a:r>
                  <a:r>
                    <a:rPr lang="pt-BR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</a:t>
                  </a:r>
                  <a:r>
                    <a:rPr lang="pt-BR" sz="2000" baseline="30000" dirty="0">
                      <a:latin typeface="Cambria Math" pitchFamily="18" charset="0"/>
                      <a:ea typeface="Cambria Math" pitchFamily="18" charset="0"/>
                      <a:cs typeface="Arial" panose="020B0604020202020204" pitchFamily="34" charset="0"/>
                    </a:rPr>
                    <a:t>−</a:t>
                  </a:r>
                  <a:r>
                    <a:rPr lang="pt-BR" sz="20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0.5</a:t>
                  </a:r>
                  <a:r>
                    <a:rPr lang="en-US" sz="2000" dirty="0"/>
                    <a:t>)</a:t>
                  </a:r>
                  <a:r>
                    <a:rPr lang="pt-BR" sz="2000" i="1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endPara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327" y="3774061"/>
                  <a:ext cx="1204176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9091" r="-1010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/>
            <p:cNvSpPr/>
            <p:nvPr/>
          </p:nvSpPr>
          <p:spPr>
            <a:xfrm>
              <a:off x="936327" y="4134282"/>
              <a:ext cx="14702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mbria Math" pitchFamily="18" charset="0"/>
                  <a:ea typeface="Cambria Math" pitchFamily="18" charset="0"/>
                </a:rPr>
                <a:t>≈</a:t>
              </a:r>
              <a:r>
                <a:rPr lang="en-US" sz="2000" dirty="0"/>
                <a:t>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(0.6065)</a:t>
              </a:r>
              <a:r>
                <a:rPr lang="en-US" sz="2000" i="1" baseline="30000" dirty="0">
                  <a:latin typeface="Arial" pitchFamily="34" charset="0"/>
                  <a:cs typeface="Arial" pitchFamily="34" charset="0"/>
                </a:rPr>
                <a:t>x</a:t>
              </a:r>
              <a:endParaRPr lang="en-US" sz="2000" baseline="30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36327" y="4430653"/>
              <a:ext cx="200728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en-US" sz="2000" dirty="0"/>
                <a:t> (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2000" dirty="0">
                  <a:latin typeface="Cambria Math" pitchFamily="18" charset="0"/>
                  <a:ea typeface="Cambria Math" pitchFamily="18" charset="0"/>
                  <a:cs typeface="Arial" pitchFamily="34" charset="0"/>
                </a:rPr>
                <a:t>−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0.3935)</a:t>
              </a:r>
              <a:r>
                <a:rPr lang="en-US" sz="2000" i="1" baseline="30000" dirty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i="1" dirty="0"/>
                <a:t>.</a:t>
              </a:r>
              <a:endParaRPr lang="en-US" sz="2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8478" y="4939210"/>
              <a:ext cx="2194560" cy="10156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So, the percent decrease is about 39.35%.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57283" y="1225216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4" y="1184441"/>
            <a:ext cx="2188123" cy="68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62400" y="3974116"/>
            <a:ext cx="590805" cy="28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32986" y="3951230"/>
            <a:ext cx="590805" cy="28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434101" y="3957400"/>
            <a:ext cx="590805" cy="28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149340" y="3957400"/>
            <a:ext cx="590805" cy="28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503920" y="3957400"/>
            <a:ext cx="590805" cy="28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83760" y="3951230"/>
            <a:ext cx="590805" cy="28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862015" y="3942160"/>
            <a:ext cx="590805" cy="28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0568940" y="3942160"/>
            <a:ext cx="590805" cy="28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324789" y="5536249"/>
            <a:ext cx="823021" cy="1000440"/>
            <a:chOff x="4324789" y="5536249"/>
            <a:chExt cx="823021" cy="1000440"/>
          </a:xfrm>
        </p:grpSpPr>
        <p:sp>
          <p:nvSpPr>
            <p:cNvPr id="46" name="Oval 45"/>
            <p:cNvSpPr/>
            <p:nvPr/>
          </p:nvSpPr>
          <p:spPr>
            <a:xfrm>
              <a:off x="4324789" y="6420451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551354" y="6334693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791387" y="6111682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031573" y="5536249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294106" y="4841992"/>
            <a:ext cx="1510939" cy="1674678"/>
            <a:chOff x="8294106" y="4841992"/>
            <a:chExt cx="1510939" cy="1674678"/>
          </a:xfrm>
        </p:grpSpPr>
        <p:sp>
          <p:nvSpPr>
            <p:cNvPr id="50" name="Oval 49"/>
            <p:cNvSpPr/>
            <p:nvPr/>
          </p:nvSpPr>
          <p:spPr>
            <a:xfrm>
              <a:off x="8294106" y="4841992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8748823" y="5841331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9219989" y="6254749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9688808" y="6400432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800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|6.7|13.2|2.3|7.1|30.6|3|1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</TotalTime>
  <Words>1170</Words>
  <Application>Microsoft Office PowerPoint</Application>
  <PresentationFormat>Widescreen</PresentationFormat>
  <Paragraphs>153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235</cp:revision>
  <dcterms:created xsi:type="dcterms:W3CDTF">2018-01-02T19:57:38Z</dcterms:created>
  <dcterms:modified xsi:type="dcterms:W3CDTF">2021-03-29T15:58:35Z</dcterms:modified>
</cp:coreProperties>
</file>